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
  </p:notesMasterIdLst>
  <p:sldIdLst>
    <p:sldId id="266" r:id="rId5"/>
    <p:sldId id="257" r:id="rId6"/>
    <p:sldId id="267" r:id="rId7"/>
    <p:sldId id="271" r:id="rId8"/>
    <p:sldId id="269" r:id="rId9"/>
    <p:sldId id="27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04CE8B-F80A-4097-9DF9-32C696BB4D25}" v="800" vWet="802" dt="2023-10-20T00:26:04.326"/>
    <p1510:client id="{5E53248B-EE20-1AD2-4BCE-E8AF0AD57DD9}" v="5" dt="2023-10-20T01:34:16.6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193252BB-1661-4EF1-B4B4-B609E884D6B5}">
      <dgm:prSet/>
      <dgm:spPr/>
      <dgm:t>
        <a:bodyPr/>
        <a:lstStyle/>
        <a:p>
          <a:pPr>
            <a:lnSpc>
              <a:spcPct val="100000"/>
            </a:lnSpc>
          </a:pPr>
          <a:r>
            <a:rPr lang="en-US"/>
            <a:t>D.E.A.D MISSION</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pPr>
          <a:r>
            <a:rPr lang="en-US"/>
            <a:t>ANALYSIS OBJECTIVES</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pPr>
          <a:r>
            <a:rPr lang="en-US"/>
            <a:t>DATA COMMUNICATION</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D6D5DD0-A08E-4579-A581-EC68C814B4B7}" type="pres">
      <dgm:prSet presAssocID="{34FF870C-5D9B-4878-9827-A3D8F8D3B4C3}" presName="root" presStyleCnt="0">
        <dgm:presLayoutVars>
          <dgm:dir/>
          <dgm:resizeHandles val="exact"/>
        </dgm:presLayoutVars>
      </dgm:prSet>
      <dgm:spPr/>
    </dgm:pt>
    <dgm:pt modelId="{76CDB4BB-FD29-4FB2-AC90-1A321379346B}" type="pres">
      <dgm:prSet presAssocID="{193252BB-1661-4EF1-B4B4-B609E884D6B5}" presName="compNode" presStyleCnt="0"/>
      <dgm:spPr/>
    </dgm:pt>
    <dgm:pt modelId="{1D6082ED-BFAB-4F65-8E3D-2B190087CA89}" type="pres">
      <dgm:prSet presAssocID="{193252BB-1661-4EF1-B4B4-B609E884D6B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list with solid fill"/>
        </a:ext>
      </dgm:extLst>
    </dgm:pt>
    <dgm:pt modelId="{5050ECA9-FBA6-486D-ABC7-B6B9FE5E8D42}" type="pres">
      <dgm:prSet presAssocID="{193252BB-1661-4EF1-B4B4-B609E884D6B5}" presName="spaceRect" presStyleCnt="0"/>
      <dgm:spPr/>
    </dgm:pt>
    <dgm:pt modelId="{E457BD55-D18D-4A5D-BCDC-9B795634E60C}" type="pres">
      <dgm:prSet presAssocID="{193252BB-1661-4EF1-B4B4-B609E884D6B5}" presName="textRect" presStyleLbl="revTx" presStyleIdx="0" presStyleCnt="3">
        <dgm:presLayoutVars>
          <dgm:chMax val="1"/>
          <dgm:chPref val="1"/>
        </dgm:presLayoutVars>
      </dgm:prSet>
      <dgm:spPr/>
    </dgm:pt>
    <dgm:pt modelId="{BBB21ACE-8A59-4E7F-A1EB-99277BB0A4ED}" type="pres">
      <dgm:prSet presAssocID="{54292CB0-011E-4706-9294-372AD5816BB9}" presName="sibTrans" presStyleCnt="0"/>
      <dgm:spPr/>
    </dgm:pt>
    <dgm:pt modelId="{1D725B66-6C28-4C98-968A-EC3B5ADC01C2}" type="pres">
      <dgm:prSet presAssocID="{1777E161-D0DE-4D31-91FE-E2AD8AAC6AAC}" presName="compNode" presStyleCnt="0"/>
      <dgm:spPr/>
    </dgm:pt>
    <dgm:pt modelId="{E7ACBDA7-E565-414A-AB24-6E6B51DF631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2E5918CE-506F-44F8-9129-C3D44C2A8EF0}" type="pres">
      <dgm:prSet presAssocID="{1777E161-D0DE-4D31-91FE-E2AD8AAC6AAC}" presName="spaceRect" presStyleCnt="0"/>
      <dgm:spPr/>
    </dgm:pt>
    <dgm:pt modelId="{12513B01-3374-439D-B2B2-3F01F009DA58}" type="pres">
      <dgm:prSet presAssocID="{1777E161-D0DE-4D31-91FE-E2AD8AAC6AAC}" presName="textRect" presStyleLbl="revTx" presStyleIdx="1" presStyleCnt="3">
        <dgm:presLayoutVars>
          <dgm:chMax val="1"/>
          <dgm:chPref val="1"/>
        </dgm:presLayoutVars>
      </dgm:prSet>
      <dgm:spPr/>
    </dgm:pt>
    <dgm:pt modelId="{E4014BB6-21B3-45CB-B848-26F5B88FB4D1}" type="pres">
      <dgm:prSet presAssocID="{FB489039-8D8A-4FC2-9B37-994383FDE902}" presName="sibTrans" presStyleCnt="0"/>
      <dgm:spPr/>
    </dgm:pt>
    <dgm:pt modelId="{C42A8A8E-7A20-4E25-8363-92B00123EAA8}" type="pres">
      <dgm:prSet presAssocID="{A0E3938A-38FD-4C6B-BC76-DCF294EE93DC}" presName="compNode" presStyleCnt="0"/>
      <dgm:spPr/>
    </dgm:pt>
    <dgm:pt modelId="{D85FA2C0-1136-45AF-BFDE-3EB3EBA6CCDA}"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2D1857BA-3209-4DB8-B359-ECB04A46209C}" type="pres">
      <dgm:prSet presAssocID="{A0E3938A-38FD-4C6B-BC76-DCF294EE93DC}" presName="spaceRect" presStyleCnt="0"/>
      <dgm:spPr/>
    </dgm:pt>
    <dgm:pt modelId="{4B913EF5-1B2B-4C4D-B88E-40F3346D70DA}"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C72A1C1A-E801-4B7F-AB0C-42F37E992824}" type="presOf" srcId="{A0E3938A-38FD-4C6B-BC76-DCF294EE93DC}" destId="{4B913EF5-1B2B-4C4D-B88E-40F3346D70DA}" srcOrd="0" destOrd="0" presId="urn:microsoft.com/office/officeart/2018/2/layout/IconLabelList"/>
    <dgm:cxn modelId="{CA9A2729-D0C4-49C2-822A-BECC66DB26CD}" type="presOf" srcId="{34FF870C-5D9B-4878-9827-A3D8F8D3B4C3}" destId="{DD6D5DD0-A08E-4579-A581-EC68C814B4B7}" srcOrd="0" destOrd="0" presId="urn:microsoft.com/office/officeart/2018/2/layout/IconLabelList"/>
    <dgm:cxn modelId="{D912E447-C16C-4B4A-8215-130C3A73BBBC}" type="presOf" srcId="{1777E161-D0DE-4D31-91FE-E2AD8AAC6AAC}" destId="{12513B01-3374-439D-B2B2-3F01F009DA58}" srcOrd="0" destOrd="0" presId="urn:microsoft.com/office/officeart/2018/2/layout/IconLabelList"/>
    <dgm:cxn modelId="{F1960191-6C4D-45E6-A70C-022CDEE00113}" srcId="{34FF870C-5D9B-4878-9827-A3D8F8D3B4C3}" destId="{A0E3938A-38FD-4C6B-BC76-DCF294EE93DC}" srcOrd="2" destOrd="0" parTransId="{8655D1BC-F152-4DA3-90FE-11A6554E87C9}" sibTransId="{7DE219E0-15AA-4B4B-9BED-F21993E27992}"/>
    <dgm:cxn modelId="{831E26E6-4120-4C99-9614-A70503621E7F}" type="presOf" srcId="{193252BB-1661-4EF1-B4B4-B609E884D6B5}" destId="{E457BD55-D18D-4A5D-BCDC-9B795634E60C}" srcOrd="0" destOrd="0" presId="urn:microsoft.com/office/officeart/2018/2/layout/IconLabelList"/>
    <dgm:cxn modelId="{095425F3-197C-4E69-84D5-0C51196EF1C6}" srcId="{34FF870C-5D9B-4878-9827-A3D8F8D3B4C3}" destId="{193252BB-1661-4EF1-B4B4-B609E884D6B5}" srcOrd="0" destOrd="0" parTransId="{5A04EF90-0F09-4424-BA8F-063E80337D8E}" sibTransId="{54292CB0-011E-4706-9294-372AD5816BB9}"/>
    <dgm:cxn modelId="{1F2942A6-A53A-4B68-95AA-E5B5BCAF4D0F}" type="presParOf" srcId="{DD6D5DD0-A08E-4579-A581-EC68C814B4B7}" destId="{76CDB4BB-FD29-4FB2-AC90-1A321379346B}" srcOrd="0" destOrd="0" presId="urn:microsoft.com/office/officeart/2018/2/layout/IconLabelList"/>
    <dgm:cxn modelId="{A973C076-4112-4DEC-A88D-CEB5749D1769}" type="presParOf" srcId="{76CDB4BB-FD29-4FB2-AC90-1A321379346B}" destId="{1D6082ED-BFAB-4F65-8E3D-2B190087CA89}" srcOrd="0" destOrd="0" presId="urn:microsoft.com/office/officeart/2018/2/layout/IconLabelList"/>
    <dgm:cxn modelId="{63C559C1-3777-4ACC-8C56-F77E3EF5A526}" type="presParOf" srcId="{76CDB4BB-FD29-4FB2-AC90-1A321379346B}" destId="{5050ECA9-FBA6-486D-ABC7-B6B9FE5E8D42}" srcOrd="1" destOrd="0" presId="urn:microsoft.com/office/officeart/2018/2/layout/IconLabelList"/>
    <dgm:cxn modelId="{1521A9F8-435E-41A0-B1ED-F670F73DC062}" type="presParOf" srcId="{76CDB4BB-FD29-4FB2-AC90-1A321379346B}" destId="{E457BD55-D18D-4A5D-BCDC-9B795634E60C}" srcOrd="2" destOrd="0" presId="urn:microsoft.com/office/officeart/2018/2/layout/IconLabelList"/>
    <dgm:cxn modelId="{FC2B544A-24A0-420E-BB01-9B8EFDB23517}" type="presParOf" srcId="{DD6D5DD0-A08E-4579-A581-EC68C814B4B7}" destId="{BBB21ACE-8A59-4E7F-A1EB-99277BB0A4ED}" srcOrd="1" destOrd="0" presId="urn:microsoft.com/office/officeart/2018/2/layout/IconLabelList"/>
    <dgm:cxn modelId="{02304AAC-8971-4CE7-8CDC-DFBEB1354CDA}" type="presParOf" srcId="{DD6D5DD0-A08E-4579-A581-EC68C814B4B7}" destId="{1D725B66-6C28-4C98-968A-EC3B5ADC01C2}" srcOrd="2" destOrd="0" presId="urn:microsoft.com/office/officeart/2018/2/layout/IconLabelList"/>
    <dgm:cxn modelId="{96CD0BB1-7E82-443F-8DC6-3F276265B953}" type="presParOf" srcId="{1D725B66-6C28-4C98-968A-EC3B5ADC01C2}" destId="{E7ACBDA7-E565-414A-AB24-6E6B51DF6310}" srcOrd="0" destOrd="0" presId="urn:microsoft.com/office/officeart/2018/2/layout/IconLabelList"/>
    <dgm:cxn modelId="{FADE9C27-AD69-4B81-963D-0CDDA8737FC6}" type="presParOf" srcId="{1D725B66-6C28-4C98-968A-EC3B5ADC01C2}" destId="{2E5918CE-506F-44F8-9129-C3D44C2A8EF0}" srcOrd="1" destOrd="0" presId="urn:microsoft.com/office/officeart/2018/2/layout/IconLabelList"/>
    <dgm:cxn modelId="{ED4CA3B2-F403-4F59-9735-05944FFE583D}" type="presParOf" srcId="{1D725B66-6C28-4C98-968A-EC3B5ADC01C2}" destId="{12513B01-3374-439D-B2B2-3F01F009DA58}" srcOrd="2" destOrd="0" presId="urn:microsoft.com/office/officeart/2018/2/layout/IconLabelList"/>
    <dgm:cxn modelId="{F6C6A436-7112-45F5-8C7A-77466E8B23E7}" type="presParOf" srcId="{DD6D5DD0-A08E-4579-A581-EC68C814B4B7}" destId="{E4014BB6-21B3-45CB-B848-26F5B88FB4D1}" srcOrd="3" destOrd="0" presId="urn:microsoft.com/office/officeart/2018/2/layout/IconLabelList"/>
    <dgm:cxn modelId="{6F3D7C11-D8A9-4661-A1E3-7176910759B4}" type="presParOf" srcId="{DD6D5DD0-A08E-4579-A581-EC68C814B4B7}" destId="{C42A8A8E-7A20-4E25-8363-92B00123EAA8}" srcOrd="4" destOrd="0" presId="urn:microsoft.com/office/officeart/2018/2/layout/IconLabelList"/>
    <dgm:cxn modelId="{56F7C3EA-E211-498A-9CD6-AA1D4BBD95BD}" type="presParOf" srcId="{C42A8A8E-7A20-4E25-8363-92B00123EAA8}" destId="{D85FA2C0-1136-45AF-BFDE-3EB3EBA6CCDA}" srcOrd="0" destOrd="0" presId="urn:microsoft.com/office/officeart/2018/2/layout/IconLabelList"/>
    <dgm:cxn modelId="{61B24ED9-A4C7-4B1B-AC31-FDA5994380B5}" type="presParOf" srcId="{C42A8A8E-7A20-4E25-8363-92B00123EAA8}" destId="{2D1857BA-3209-4DB8-B359-ECB04A46209C}" srcOrd="1" destOrd="0" presId="urn:microsoft.com/office/officeart/2018/2/layout/IconLabelList"/>
    <dgm:cxn modelId="{5019C96D-AA06-4E2E-98F8-5F371EFE51F0}" type="presParOf" srcId="{C42A8A8E-7A20-4E25-8363-92B00123EAA8}" destId="{4B913EF5-1B2B-4C4D-B88E-40F3346D70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CC2F6B-DAEF-4681-B85F-CC46C33A9540}"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8BEBE1D5-6D48-4180-90F3-C1D5DEEFD440}">
      <dgm:prSet/>
      <dgm:spPr/>
      <dgm:t>
        <a:bodyPr/>
        <a:lstStyle/>
        <a:p>
          <a:r>
            <a:rPr lang="en-US"/>
            <a:t>IOWA LIQUOR SALES API</a:t>
          </a:r>
        </a:p>
      </dgm:t>
    </dgm:pt>
    <dgm:pt modelId="{7691F7F5-9A78-4078-BC58-8725DD48C94B}" type="parTrans" cxnId="{CCA2E245-CDDF-4BA0-968D-4E2B21784776}">
      <dgm:prSet/>
      <dgm:spPr/>
      <dgm:t>
        <a:bodyPr/>
        <a:lstStyle/>
        <a:p>
          <a:endParaRPr lang="en-US"/>
        </a:p>
      </dgm:t>
    </dgm:pt>
    <dgm:pt modelId="{86EE2351-C869-4FC6-900D-103C4E335860}" type="sibTrans" cxnId="{CCA2E245-CDDF-4BA0-968D-4E2B21784776}">
      <dgm:prSet/>
      <dgm:spPr/>
      <dgm:t>
        <a:bodyPr/>
        <a:lstStyle/>
        <a:p>
          <a:endParaRPr lang="en-US"/>
        </a:p>
      </dgm:t>
    </dgm:pt>
    <dgm:pt modelId="{570DBECF-C96A-414D-92FA-BC861F972068}">
      <dgm:prSet/>
      <dgm:spPr/>
      <dgm:t>
        <a:bodyPr/>
        <a:lstStyle/>
        <a:p>
          <a:pPr>
            <a:lnSpc>
              <a:spcPct val="100000"/>
            </a:lnSpc>
          </a:pPr>
          <a:r>
            <a:rPr lang="en-US" i="1" baseline="0"/>
            <a:t>RANDOM SAMPLING AND QUERIES </a:t>
          </a:r>
          <a:endParaRPr lang="en-US"/>
        </a:p>
      </dgm:t>
    </dgm:pt>
    <dgm:pt modelId="{867A6C7B-A351-4580-B559-B2B297792A64}" type="parTrans" cxnId="{4C49C14B-93D2-4C94-8149-E2DBF81D2F7A}">
      <dgm:prSet/>
      <dgm:spPr/>
      <dgm:t>
        <a:bodyPr/>
        <a:lstStyle/>
        <a:p>
          <a:endParaRPr lang="en-US"/>
        </a:p>
      </dgm:t>
    </dgm:pt>
    <dgm:pt modelId="{EB3A8878-0A0B-4722-93CD-B1BCCF660030}" type="sibTrans" cxnId="{4C49C14B-93D2-4C94-8149-E2DBF81D2F7A}">
      <dgm:prSet/>
      <dgm:spPr/>
      <dgm:t>
        <a:bodyPr/>
        <a:lstStyle/>
        <a:p>
          <a:endParaRPr lang="en-US"/>
        </a:p>
      </dgm:t>
    </dgm:pt>
    <dgm:pt modelId="{46C49D2D-1D01-4566-AB41-6CF616268BC3}">
      <dgm:prSet/>
      <dgm:spPr/>
      <dgm:t>
        <a:bodyPr/>
        <a:lstStyle/>
        <a:p>
          <a:r>
            <a:rPr lang="en-US" baseline="0"/>
            <a:t>HOLIDAYS AND IOWA COLLEGES</a:t>
          </a:r>
          <a:endParaRPr lang="en-US"/>
        </a:p>
      </dgm:t>
    </dgm:pt>
    <dgm:pt modelId="{E087D8E1-0CFF-440E-85AB-B87299767660}" type="parTrans" cxnId="{9C4DF5F1-397C-4F4E-B5C2-8144EFEE8E80}">
      <dgm:prSet/>
      <dgm:spPr/>
      <dgm:t>
        <a:bodyPr/>
        <a:lstStyle/>
        <a:p>
          <a:endParaRPr lang="en-US"/>
        </a:p>
      </dgm:t>
    </dgm:pt>
    <dgm:pt modelId="{F5EB6BFC-DDD6-4ADE-9841-0C5BDBAC352E}" type="sibTrans" cxnId="{9C4DF5F1-397C-4F4E-B5C2-8144EFEE8E80}">
      <dgm:prSet/>
      <dgm:spPr/>
      <dgm:t>
        <a:bodyPr/>
        <a:lstStyle/>
        <a:p>
          <a:endParaRPr lang="en-US"/>
        </a:p>
      </dgm:t>
    </dgm:pt>
    <dgm:pt modelId="{44B5A05A-5B87-4DF8-BF4A-EB0E848BE0AE}">
      <dgm:prSet/>
      <dgm:spPr/>
      <dgm:t>
        <a:bodyPr/>
        <a:lstStyle/>
        <a:p>
          <a:pPr>
            <a:lnSpc>
              <a:spcPct val="100000"/>
            </a:lnSpc>
          </a:pPr>
          <a:r>
            <a:rPr lang="en-US" i="1" baseline="0"/>
            <a:t>INTRODUCTION OF POSSIBLE FACTORS </a:t>
          </a:r>
          <a:endParaRPr lang="en-US"/>
        </a:p>
      </dgm:t>
    </dgm:pt>
    <dgm:pt modelId="{1FB3BEE3-7265-4C90-A5FE-AFCC78610CDB}" type="parTrans" cxnId="{D233EEBE-C847-4FF2-9DD8-01FD6BB17FCA}">
      <dgm:prSet/>
      <dgm:spPr/>
      <dgm:t>
        <a:bodyPr/>
        <a:lstStyle/>
        <a:p>
          <a:endParaRPr lang="en-US"/>
        </a:p>
      </dgm:t>
    </dgm:pt>
    <dgm:pt modelId="{83911A9F-21D4-4163-BDA1-07A601B5C5A2}" type="sibTrans" cxnId="{D233EEBE-C847-4FF2-9DD8-01FD6BB17FCA}">
      <dgm:prSet/>
      <dgm:spPr/>
      <dgm:t>
        <a:bodyPr/>
        <a:lstStyle/>
        <a:p>
          <a:endParaRPr lang="en-US"/>
        </a:p>
      </dgm:t>
    </dgm:pt>
    <dgm:pt modelId="{D8F68D24-CC25-4456-9E15-A941C4DCBEA4}">
      <dgm:prSet/>
      <dgm:spPr/>
      <dgm:t>
        <a:bodyPr/>
        <a:lstStyle/>
        <a:p>
          <a:r>
            <a:rPr lang="en-US" baseline="0"/>
            <a:t>FEATURE ENGINEERING</a:t>
          </a:r>
          <a:endParaRPr lang="en-US"/>
        </a:p>
      </dgm:t>
    </dgm:pt>
    <dgm:pt modelId="{A814A769-5F1C-4799-B06D-8493C7749435}" type="parTrans" cxnId="{0671ABD5-5091-4221-9631-A8B99021414C}">
      <dgm:prSet/>
      <dgm:spPr/>
      <dgm:t>
        <a:bodyPr/>
        <a:lstStyle/>
        <a:p>
          <a:endParaRPr lang="en-US"/>
        </a:p>
      </dgm:t>
    </dgm:pt>
    <dgm:pt modelId="{DF59EDCD-B62C-4A58-BDD1-840E853A44DC}" type="sibTrans" cxnId="{0671ABD5-5091-4221-9631-A8B99021414C}">
      <dgm:prSet/>
      <dgm:spPr/>
      <dgm:t>
        <a:bodyPr/>
        <a:lstStyle/>
        <a:p>
          <a:endParaRPr lang="en-US"/>
        </a:p>
      </dgm:t>
    </dgm:pt>
    <dgm:pt modelId="{979C0507-78F1-4EA0-B28E-ABF58627D81F}">
      <dgm:prSet/>
      <dgm:spPr/>
      <dgm:t>
        <a:bodyPr/>
        <a:lstStyle/>
        <a:p>
          <a:pPr>
            <a:lnSpc>
              <a:spcPct val="100000"/>
            </a:lnSpc>
          </a:pPr>
          <a:r>
            <a:rPr lang="en-US" i="1" baseline="0"/>
            <a:t>ANALYTICAL METHODS AND CUSTOM FACTORS</a:t>
          </a:r>
          <a:endParaRPr lang="en-US"/>
        </a:p>
      </dgm:t>
    </dgm:pt>
    <dgm:pt modelId="{AFB5E098-7559-498E-80D5-673F3954BEFF}" type="parTrans" cxnId="{63496198-4B1D-4856-B32A-5F354CBF78E3}">
      <dgm:prSet/>
      <dgm:spPr/>
      <dgm:t>
        <a:bodyPr/>
        <a:lstStyle/>
        <a:p>
          <a:endParaRPr lang="en-US"/>
        </a:p>
      </dgm:t>
    </dgm:pt>
    <dgm:pt modelId="{233ECBAD-C89E-4AE5-94A1-9980D74FC0E8}" type="sibTrans" cxnId="{63496198-4B1D-4856-B32A-5F354CBF78E3}">
      <dgm:prSet/>
      <dgm:spPr/>
      <dgm:t>
        <a:bodyPr/>
        <a:lstStyle/>
        <a:p>
          <a:endParaRPr lang="en-US"/>
        </a:p>
      </dgm:t>
    </dgm:pt>
    <dgm:pt modelId="{99C5260A-2F3D-49A1-9FEC-CC53FFC28DF3}" type="pres">
      <dgm:prSet presAssocID="{CACC2F6B-DAEF-4681-B85F-CC46C33A9540}" presName="linear" presStyleCnt="0">
        <dgm:presLayoutVars>
          <dgm:dir/>
          <dgm:animLvl val="lvl"/>
          <dgm:resizeHandles val="exact"/>
        </dgm:presLayoutVars>
      </dgm:prSet>
      <dgm:spPr/>
    </dgm:pt>
    <dgm:pt modelId="{B7123988-2C83-4E90-9B97-7158DA10AD86}" type="pres">
      <dgm:prSet presAssocID="{8BEBE1D5-6D48-4180-90F3-C1D5DEEFD440}" presName="parentLin" presStyleCnt="0"/>
      <dgm:spPr/>
    </dgm:pt>
    <dgm:pt modelId="{5EF5C251-FFBA-4DAF-B7B6-3A04A100188E}" type="pres">
      <dgm:prSet presAssocID="{8BEBE1D5-6D48-4180-90F3-C1D5DEEFD440}" presName="parentLeftMargin" presStyleLbl="node1" presStyleIdx="0" presStyleCnt="3"/>
      <dgm:spPr/>
    </dgm:pt>
    <dgm:pt modelId="{BA1AE752-B7A8-462F-B1AC-A4F1DE0D13DB}" type="pres">
      <dgm:prSet presAssocID="{8BEBE1D5-6D48-4180-90F3-C1D5DEEFD440}" presName="parentText" presStyleLbl="node1" presStyleIdx="0" presStyleCnt="3">
        <dgm:presLayoutVars>
          <dgm:chMax val="0"/>
          <dgm:bulletEnabled val="1"/>
        </dgm:presLayoutVars>
      </dgm:prSet>
      <dgm:spPr/>
    </dgm:pt>
    <dgm:pt modelId="{CD7D1249-C46E-4EA8-880D-AB0EDDC0F008}" type="pres">
      <dgm:prSet presAssocID="{8BEBE1D5-6D48-4180-90F3-C1D5DEEFD440}" presName="negativeSpace" presStyleCnt="0"/>
      <dgm:spPr/>
    </dgm:pt>
    <dgm:pt modelId="{43BAF755-79CE-4B6A-B082-3D94D0DFF638}" type="pres">
      <dgm:prSet presAssocID="{8BEBE1D5-6D48-4180-90F3-C1D5DEEFD440}" presName="childText" presStyleLbl="conFgAcc1" presStyleIdx="0" presStyleCnt="3">
        <dgm:presLayoutVars>
          <dgm:bulletEnabled val="1"/>
        </dgm:presLayoutVars>
      </dgm:prSet>
      <dgm:spPr/>
    </dgm:pt>
    <dgm:pt modelId="{AC8A174C-CA21-4FA4-8063-8B248E95EA6D}" type="pres">
      <dgm:prSet presAssocID="{86EE2351-C869-4FC6-900D-103C4E335860}" presName="spaceBetweenRectangles" presStyleCnt="0"/>
      <dgm:spPr/>
    </dgm:pt>
    <dgm:pt modelId="{9137E749-EC36-4578-A4D6-95AFBC2C4AF6}" type="pres">
      <dgm:prSet presAssocID="{46C49D2D-1D01-4566-AB41-6CF616268BC3}" presName="parentLin" presStyleCnt="0"/>
      <dgm:spPr/>
    </dgm:pt>
    <dgm:pt modelId="{9FED216F-4BD4-472E-9FE1-F5D3B9003F7E}" type="pres">
      <dgm:prSet presAssocID="{46C49D2D-1D01-4566-AB41-6CF616268BC3}" presName="parentLeftMargin" presStyleLbl="node1" presStyleIdx="0" presStyleCnt="3"/>
      <dgm:spPr/>
    </dgm:pt>
    <dgm:pt modelId="{826557D8-F55C-4590-A57E-7EDC2AF4C8CB}" type="pres">
      <dgm:prSet presAssocID="{46C49D2D-1D01-4566-AB41-6CF616268BC3}" presName="parentText" presStyleLbl="node1" presStyleIdx="1" presStyleCnt="3">
        <dgm:presLayoutVars>
          <dgm:chMax val="0"/>
          <dgm:bulletEnabled val="1"/>
        </dgm:presLayoutVars>
      </dgm:prSet>
      <dgm:spPr/>
    </dgm:pt>
    <dgm:pt modelId="{AB50C64A-1C7E-4AE7-A2DF-808EF8B92B07}" type="pres">
      <dgm:prSet presAssocID="{46C49D2D-1D01-4566-AB41-6CF616268BC3}" presName="negativeSpace" presStyleCnt="0"/>
      <dgm:spPr/>
    </dgm:pt>
    <dgm:pt modelId="{94C10119-02A7-4687-8E9E-C03FADE88E80}" type="pres">
      <dgm:prSet presAssocID="{46C49D2D-1D01-4566-AB41-6CF616268BC3}" presName="childText" presStyleLbl="conFgAcc1" presStyleIdx="1" presStyleCnt="3">
        <dgm:presLayoutVars>
          <dgm:bulletEnabled val="1"/>
        </dgm:presLayoutVars>
      </dgm:prSet>
      <dgm:spPr/>
    </dgm:pt>
    <dgm:pt modelId="{53723475-4501-423A-8CC0-DD1CEB6E179F}" type="pres">
      <dgm:prSet presAssocID="{F5EB6BFC-DDD6-4ADE-9841-0C5BDBAC352E}" presName="spaceBetweenRectangles" presStyleCnt="0"/>
      <dgm:spPr/>
    </dgm:pt>
    <dgm:pt modelId="{5976BEA8-FA63-4317-9CD6-5F30C586EFD5}" type="pres">
      <dgm:prSet presAssocID="{D8F68D24-CC25-4456-9E15-A941C4DCBEA4}" presName="parentLin" presStyleCnt="0"/>
      <dgm:spPr/>
    </dgm:pt>
    <dgm:pt modelId="{C201C695-9BA9-43AB-80B7-876200C801BB}" type="pres">
      <dgm:prSet presAssocID="{D8F68D24-CC25-4456-9E15-A941C4DCBEA4}" presName="parentLeftMargin" presStyleLbl="node1" presStyleIdx="1" presStyleCnt="3"/>
      <dgm:spPr/>
    </dgm:pt>
    <dgm:pt modelId="{A1F8FCA4-04E2-4D11-B1AE-1D67917E6B4F}" type="pres">
      <dgm:prSet presAssocID="{D8F68D24-CC25-4456-9E15-A941C4DCBEA4}" presName="parentText" presStyleLbl="node1" presStyleIdx="2" presStyleCnt="3">
        <dgm:presLayoutVars>
          <dgm:chMax val="0"/>
          <dgm:bulletEnabled val="1"/>
        </dgm:presLayoutVars>
      </dgm:prSet>
      <dgm:spPr/>
    </dgm:pt>
    <dgm:pt modelId="{78034E43-0173-432C-9391-A2BBC05035DE}" type="pres">
      <dgm:prSet presAssocID="{D8F68D24-CC25-4456-9E15-A941C4DCBEA4}" presName="negativeSpace" presStyleCnt="0"/>
      <dgm:spPr/>
    </dgm:pt>
    <dgm:pt modelId="{3D7C6135-5880-42F0-99B7-D88237DBD1F2}" type="pres">
      <dgm:prSet presAssocID="{D8F68D24-CC25-4456-9E15-A941C4DCBEA4}" presName="childText" presStyleLbl="conFgAcc1" presStyleIdx="2" presStyleCnt="3">
        <dgm:presLayoutVars>
          <dgm:bulletEnabled val="1"/>
        </dgm:presLayoutVars>
      </dgm:prSet>
      <dgm:spPr/>
    </dgm:pt>
  </dgm:ptLst>
  <dgm:cxnLst>
    <dgm:cxn modelId="{12DD0B0F-A537-4C37-A558-EF116C432955}" type="presOf" srcId="{D8F68D24-CC25-4456-9E15-A941C4DCBEA4}" destId="{C201C695-9BA9-43AB-80B7-876200C801BB}" srcOrd="0" destOrd="0" presId="urn:microsoft.com/office/officeart/2005/8/layout/list1"/>
    <dgm:cxn modelId="{E044EE2A-C680-4703-90FE-B22096716853}" type="presOf" srcId="{44B5A05A-5B87-4DF8-BF4A-EB0E848BE0AE}" destId="{94C10119-02A7-4687-8E9E-C03FADE88E80}" srcOrd="0" destOrd="0" presId="urn:microsoft.com/office/officeart/2005/8/layout/list1"/>
    <dgm:cxn modelId="{5ED76264-2691-4303-B3DD-C986AA639E85}" type="presOf" srcId="{46C49D2D-1D01-4566-AB41-6CF616268BC3}" destId="{826557D8-F55C-4590-A57E-7EDC2AF4C8CB}" srcOrd="1" destOrd="0" presId="urn:microsoft.com/office/officeart/2005/8/layout/list1"/>
    <dgm:cxn modelId="{CCA2E245-CDDF-4BA0-968D-4E2B21784776}" srcId="{CACC2F6B-DAEF-4681-B85F-CC46C33A9540}" destId="{8BEBE1D5-6D48-4180-90F3-C1D5DEEFD440}" srcOrd="0" destOrd="0" parTransId="{7691F7F5-9A78-4078-BC58-8725DD48C94B}" sibTransId="{86EE2351-C869-4FC6-900D-103C4E335860}"/>
    <dgm:cxn modelId="{F7E6D76A-B824-4466-855E-90BEDBC98EB9}" type="presOf" srcId="{D8F68D24-CC25-4456-9E15-A941C4DCBEA4}" destId="{A1F8FCA4-04E2-4D11-B1AE-1D67917E6B4F}" srcOrd="1" destOrd="0" presId="urn:microsoft.com/office/officeart/2005/8/layout/list1"/>
    <dgm:cxn modelId="{4C49C14B-93D2-4C94-8149-E2DBF81D2F7A}" srcId="{8BEBE1D5-6D48-4180-90F3-C1D5DEEFD440}" destId="{570DBECF-C96A-414D-92FA-BC861F972068}" srcOrd="0" destOrd="0" parTransId="{867A6C7B-A351-4580-B559-B2B297792A64}" sibTransId="{EB3A8878-0A0B-4722-93CD-B1BCCF660030}"/>
    <dgm:cxn modelId="{63496198-4B1D-4856-B32A-5F354CBF78E3}" srcId="{D8F68D24-CC25-4456-9E15-A941C4DCBEA4}" destId="{979C0507-78F1-4EA0-B28E-ABF58627D81F}" srcOrd="0" destOrd="0" parTransId="{AFB5E098-7559-498E-80D5-673F3954BEFF}" sibTransId="{233ECBAD-C89E-4AE5-94A1-9980D74FC0E8}"/>
    <dgm:cxn modelId="{615124B2-AD73-4BB5-BC03-FF08057AFD24}" type="presOf" srcId="{8BEBE1D5-6D48-4180-90F3-C1D5DEEFD440}" destId="{5EF5C251-FFBA-4DAF-B7B6-3A04A100188E}" srcOrd="0" destOrd="0" presId="urn:microsoft.com/office/officeart/2005/8/layout/list1"/>
    <dgm:cxn modelId="{7DEEA7B6-96EE-480A-A22C-FC668EFE4BFA}" type="presOf" srcId="{570DBECF-C96A-414D-92FA-BC861F972068}" destId="{43BAF755-79CE-4B6A-B082-3D94D0DFF638}" srcOrd="0" destOrd="0" presId="urn:microsoft.com/office/officeart/2005/8/layout/list1"/>
    <dgm:cxn modelId="{352575BC-55A2-4509-BA26-7F9408020778}" type="presOf" srcId="{46C49D2D-1D01-4566-AB41-6CF616268BC3}" destId="{9FED216F-4BD4-472E-9FE1-F5D3B9003F7E}" srcOrd="0" destOrd="0" presId="urn:microsoft.com/office/officeart/2005/8/layout/list1"/>
    <dgm:cxn modelId="{D233EEBE-C847-4FF2-9DD8-01FD6BB17FCA}" srcId="{46C49D2D-1D01-4566-AB41-6CF616268BC3}" destId="{44B5A05A-5B87-4DF8-BF4A-EB0E848BE0AE}" srcOrd="0" destOrd="0" parTransId="{1FB3BEE3-7265-4C90-A5FE-AFCC78610CDB}" sibTransId="{83911A9F-21D4-4163-BDA1-07A601B5C5A2}"/>
    <dgm:cxn modelId="{631119C6-E4A7-407B-8C40-25FE23F9816F}" type="presOf" srcId="{8BEBE1D5-6D48-4180-90F3-C1D5DEEFD440}" destId="{BA1AE752-B7A8-462F-B1AC-A4F1DE0D13DB}" srcOrd="1" destOrd="0" presId="urn:microsoft.com/office/officeart/2005/8/layout/list1"/>
    <dgm:cxn modelId="{6B0065C7-A8A7-41C4-8136-C50A140334AC}" type="presOf" srcId="{979C0507-78F1-4EA0-B28E-ABF58627D81F}" destId="{3D7C6135-5880-42F0-99B7-D88237DBD1F2}" srcOrd="0" destOrd="0" presId="urn:microsoft.com/office/officeart/2005/8/layout/list1"/>
    <dgm:cxn modelId="{0671ABD5-5091-4221-9631-A8B99021414C}" srcId="{CACC2F6B-DAEF-4681-B85F-CC46C33A9540}" destId="{D8F68D24-CC25-4456-9E15-A941C4DCBEA4}" srcOrd="2" destOrd="0" parTransId="{A814A769-5F1C-4799-B06D-8493C7749435}" sibTransId="{DF59EDCD-B62C-4A58-BDD1-840E853A44DC}"/>
    <dgm:cxn modelId="{016C94F1-EE9F-42AE-A653-290DE9FE98BF}" type="presOf" srcId="{CACC2F6B-DAEF-4681-B85F-CC46C33A9540}" destId="{99C5260A-2F3D-49A1-9FEC-CC53FFC28DF3}" srcOrd="0" destOrd="0" presId="urn:microsoft.com/office/officeart/2005/8/layout/list1"/>
    <dgm:cxn modelId="{9C4DF5F1-397C-4F4E-B5C2-8144EFEE8E80}" srcId="{CACC2F6B-DAEF-4681-B85F-CC46C33A9540}" destId="{46C49D2D-1D01-4566-AB41-6CF616268BC3}" srcOrd="1" destOrd="0" parTransId="{E087D8E1-0CFF-440E-85AB-B87299767660}" sibTransId="{F5EB6BFC-DDD6-4ADE-9841-0C5BDBAC352E}"/>
    <dgm:cxn modelId="{82501026-E67D-4970-9E5E-E6D30DBEC348}" type="presParOf" srcId="{99C5260A-2F3D-49A1-9FEC-CC53FFC28DF3}" destId="{B7123988-2C83-4E90-9B97-7158DA10AD86}" srcOrd="0" destOrd="0" presId="urn:microsoft.com/office/officeart/2005/8/layout/list1"/>
    <dgm:cxn modelId="{70736A5C-BBE9-4C87-AE50-4702C5A4A887}" type="presParOf" srcId="{B7123988-2C83-4E90-9B97-7158DA10AD86}" destId="{5EF5C251-FFBA-4DAF-B7B6-3A04A100188E}" srcOrd="0" destOrd="0" presId="urn:microsoft.com/office/officeart/2005/8/layout/list1"/>
    <dgm:cxn modelId="{BA52A9E4-5AD1-455B-8BDB-B0CED5593076}" type="presParOf" srcId="{B7123988-2C83-4E90-9B97-7158DA10AD86}" destId="{BA1AE752-B7A8-462F-B1AC-A4F1DE0D13DB}" srcOrd="1" destOrd="0" presId="urn:microsoft.com/office/officeart/2005/8/layout/list1"/>
    <dgm:cxn modelId="{88AE758B-B2BF-4C9D-BA9A-BC700A105294}" type="presParOf" srcId="{99C5260A-2F3D-49A1-9FEC-CC53FFC28DF3}" destId="{CD7D1249-C46E-4EA8-880D-AB0EDDC0F008}" srcOrd="1" destOrd="0" presId="urn:microsoft.com/office/officeart/2005/8/layout/list1"/>
    <dgm:cxn modelId="{D9266EB8-AEAD-4254-94BC-2E70C1D9D937}" type="presParOf" srcId="{99C5260A-2F3D-49A1-9FEC-CC53FFC28DF3}" destId="{43BAF755-79CE-4B6A-B082-3D94D0DFF638}" srcOrd="2" destOrd="0" presId="urn:microsoft.com/office/officeart/2005/8/layout/list1"/>
    <dgm:cxn modelId="{FA5786D6-5777-4402-B85B-2CE520E17F9B}" type="presParOf" srcId="{99C5260A-2F3D-49A1-9FEC-CC53FFC28DF3}" destId="{AC8A174C-CA21-4FA4-8063-8B248E95EA6D}" srcOrd="3" destOrd="0" presId="urn:microsoft.com/office/officeart/2005/8/layout/list1"/>
    <dgm:cxn modelId="{E7C9CDB1-9B89-4D2F-A8C8-258A485F3697}" type="presParOf" srcId="{99C5260A-2F3D-49A1-9FEC-CC53FFC28DF3}" destId="{9137E749-EC36-4578-A4D6-95AFBC2C4AF6}" srcOrd="4" destOrd="0" presId="urn:microsoft.com/office/officeart/2005/8/layout/list1"/>
    <dgm:cxn modelId="{43B9A828-617A-4829-BF5D-9080BF5C136E}" type="presParOf" srcId="{9137E749-EC36-4578-A4D6-95AFBC2C4AF6}" destId="{9FED216F-4BD4-472E-9FE1-F5D3B9003F7E}" srcOrd="0" destOrd="0" presId="urn:microsoft.com/office/officeart/2005/8/layout/list1"/>
    <dgm:cxn modelId="{DDE65176-65E2-44C5-B08C-CDA77C455C00}" type="presParOf" srcId="{9137E749-EC36-4578-A4D6-95AFBC2C4AF6}" destId="{826557D8-F55C-4590-A57E-7EDC2AF4C8CB}" srcOrd="1" destOrd="0" presId="urn:microsoft.com/office/officeart/2005/8/layout/list1"/>
    <dgm:cxn modelId="{CDD8B702-59A1-486B-A3B4-AF96B02842D4}" type="presParOf" srcId="{99C5260A-2F3D-49A1-9FEC-CC53FFC28DF3}" destId="{AB50C64A-1C7E-4AE7-A2DF-808EF8B92B07}" srcOrd="5" destOrd="0" presId="urn:microsoft.com/office/officeart/2005/8/layout/list1"/>
    <dgm:cxn modelId="{94C3C2F2-72B3-4DE2-AD98-779FA8F0687E}" type="presParOf" srcId="{99C5260A-2F3D-49A1-9FEC-CC53FFC28DF3}" destId="{94C10119-02A7-4687-8E9E-C03FADE88E80}" srcOrd="6" destOrd="0" presId="urn:microsoft.com/office/officeart/2005/8/layout/list1"/>
    <dgm:cxn modelId="{0ADBDB52-0182-4C86-9AA5-79CD4080DEAE}" type="presParOf" srcId="{99C5260A-2F3D-49A1-9FEC-CC53FFC28DF3}" destId="{53723475-4501-423A-8CC0-DD1CEB6E179F}" srcOrd="7" destOrd="0" presId="urn:microsoft.com/office/officeart/2005/8/layout/list1"/>
    <dgm:cxn modelId="{03FB6768-DF0A-467D-996D-4D8D7296B415}" type="presParOf" srcId="{99C5260A-2F3D-49A1-9FEC-CC53FFC28DF3}" destId="{5976BEA8-FA63-4317-9CD6-5F30C586EFD5}" srcOrd="8" destOrd="0" presId="urn:microsoft.com/office/officeart/2005/8/layout/list1"/>
    <dgm:cxn modelId="{36538431-9F84-4EF4-AE10-3E4DE7289A70}" type="presParOf" srcId="{5976BEA8-FA63-4317-9CD6-5F30C586EFD5}" destId="{C201C695-9BA9-43AB-80B7-876200C801BB}" srcOrd="0" destOrd="0" presId="urn:microsoft.com/office/officeart/2005/8/layout/list1"/>
    <dgm:cxn modelId="{7C76F67D-331D-4CC2-9DB7-56A5FACB8AE2}" type="presParOf" srcId="{5976BEA8-FA63-4317-9CD6-5F30C586EFD5}" destId="{A1F8FCA4-04E2-4D11-B1AE-1D67917E6B4F}" srcOrd="1" destOrd="0" presId="urn:microsoft.com/office/officeart/2005/8/layout/list1"/>
    <dgm:cxn modelId="{161FFA82-9961-48B2-8DCE-A72F9B50AB2D}" type="presParOf" srcId="{99C5260A-2F3D-49A1-9FEC-CC53FFC28DF3}" destId="{78034E43-0173-432C-9391-A2BBC05035DE}" srcOrd="9" destOrd="0" presId="urn:microsoft.com/office/officeart/2005/8/layout/list1"/>
    <dgm:cxn modelId="{82BF867C-3EC0-41C0-9252-1173B0B27BEB}" type="presParOf" srcId="{99C5260A-2F3D-49A1-9FEC-CC53FFC28DF3}" destId="{3D7C6135-5880-42F0-99B7-D88237DBD1F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082ED-BFAB-4F65-8E3D-2B190087CA89}">
      <dsp:nvSpPr>
        <dsp:cNvPr id="0" name=""/>
        <dsp:cNvSpPr/>
      </dsp:nvSpPr>
      <dsp:spPr>
        <a:xfrm>
          <a:off x="915389" y="632537"/>
          <a:ext cx="1248817" cy="12488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57BD55-D18D-4A5D-BCDC-9B795634E60C}">
      <dsp:nvSpPr>
        <dsp:cNvPr id="0" name=""/>
        <dsp:cNvSpPr/>
      </dsp:nvSpPr>
      <dsp:spPr>
        <a:xfrm>
          <a:off x="152223"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D.E.A.D MISSION</a:t>
          </a:r>
        </a:p>
      </dsp:txBody>
      <dsp:txXfrm>
        <a:off x="152223" y="2228862"/>
        <a:ext cx="2775150" cy="720000"/>
      </dsp:txXfrm>
    </dsp:sp>
    <dsp:sp modelId="{E7ACBDA7-E565-414A-AB24-6E6B51DF6310}">
      <dsp:nvSpPr>
        <dsp:cNvPr id="0" name=""/>
        <dsp:cNvSpPr/>
      </dsp:nvSpPr>
      <dsp:spPr>
        <a:xfrm>
          <a:off x="4176191" y="632537"/>
          <a:ext cx="1248817" cy="1248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13B01-3374-439D-B2B2-3F01F009DA58}">
      <dsp:nvSpPr>
        <dsp:cNvPr id="0" name=""/>
        <dsp:cNvSpPr/>
      </dsp:nvSpPr>
      <dsp:spPr>
        <a:xfrm>
          <a:off x="3413024"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ANALYSIS OBJECTIVES</a:t>
          </a:r>
        </a:p>
      </dsp:txBody>
      <dsp:txXfrm>
        <a:off x="3413024" y="2228862"/>
        <a:ext cx="2775150" cy="720000"/>
      </dsp:txXfrm>
    </dsp:sp>
    <dsp:sp modelId="{D85FA2C0-1136-45AF-BFDE-3EB3EBA6CCDA}">
      <dsp:nvSpPr>
        <dsp:cNvPr id="0" name=""/>
        <dsp:cNvSpPr/>
      </dsp:nvSpPr>
      <dsp:spPr>
        <a:xfrm>
          <a:off x="7436992" y="632537"/>
          <a:ext cx="1248817" cy="1248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13EF5-1B2B-4C4D-B88E-40F3346D70DA}">
      <dsp:nvSpPr>
        <dsp:cNvPr id="0" name=""/>
        <dsp:cNvSpPr/>
      </dsp:nvSpPr>
      <dsp:spPr>
        <a:xfrm>
          <a:off x="6673826"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DATA COMMUNICATION</a:t>
          </a:r>
        </a:p>
      </dsp:txBody>
      <dsp:txXfrm>
        <a:off x="6673826" y="2228862"/>
        <a:ext cx="27751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AF755-79CE-4B6A-B082-3D94D0DFF638}">
      <dsp:nvSpPr>
        <dsp:cNvPr id="0" name=""/>
        <dsp:cNvSpPr/>
      </dsp:nvSpPr>
      <dsp:spPr>
        <a:xfrm>
          <a:off x="0" y="388664"/>
          <a:ext cx="6506304" cy="11056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541528" rIns="504961" bIns="184912" numCol="1" spcCol="1270" anchor="t" anchorCtr="0">
          <a:noAutofit/>
        </a:bodyPr>
        <a:lstStyle/>
        <a:p>
          <a:pPr marL="228600" lvl="1" indent="-228600" algn="l" defTabSz="1155700">
            <a:lnSpc>
              <a:spcPct val="100000"/>
            </a:lnSpc>
            <a:spcBef>
              <a:spcPct val="0"/>
            </a:spcBef>
            <a:spcAft>
              <a:spcPct val="15000"/>
            </a:spcAft>
            <a:buChar char="•"/>
          </a:pPr>
          <a:r>
            <a:rPr lang="en-US" sz="2600" i="1" kern="1200" baseline="0"/>
            <a:t>RANDOM SAMPLING AND QUERIES </a:t>
          </a:r>
          <a:endParaRPr lang="en-US" sz="2600" kern="1200"/>
        </a:p>
      </dsp:txBody>
      <dsp:txXfrm>
        <a:off x="0" y="388664"/>
        <a:ext cx="6506304" cy="1105650"/>
      </dsp:txXfrm>
    </dsp:sp>
    <dsp:sp modelId="{BA1AE752-B7A8-462F-B1AC-A4F1DE0D13DB}">
      <dsp:nvSpPr>
        <dsp:cNvPr id="0" name=""/>
        <dsp:cNvSpPr/>
      </dsp:nvSpPr>
      <dsp:spPr>
        <a:xfrm>
          <a:off x="325315" y="4904"/>
          <a:ext cx="4554412" cy="76752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1155700">
            <a:lnSpc>
              <a:spcPct val="90000"/>
            </a:lnSpc>
            <a:spcBef>
              <a:spcPct val="0"/>
            </a:spcBef>
            <a:spcAft>
              <a:spcPct val="35000"/>
            </a:spcAft>
            <a:buNone/>
          </a:pPr>
          <a:r>
            <a:rPr lang="en-US" sz="2600" kern="1200"/>
            <a:t>IOWA LIQUOR SALES API</a:t>
          </a:r>
        </a:p>
      </dsp:txBody>
      <dsp:txXfrm>
        <a:off x="362782" y="42371"/>
        <a:ext cx="4479478" cy="692586"/>
      </dsp:txXfrm>
    </dsp:sp>
    <dsp:sp modelId="{94C10119-02A7-4687-8E9E-C03FADE88E80}">
      <dsp:nvSpPr>
        <dsp:cNvPr id="0" name=""/>
        <dsp:cNvSpPr/>
      </dsp:nvSpPr>
      <dsp:spPr>
        <a:xfrm>
          <a:off x="0" y="2018474"/>
          <a:ext cx="6506304" cy="15151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541528" rIns="504961" bIns="184912" numCol="1" spcCol="1270" anchor="t" anchorCtr="0">
          <a:noAutofit/>
        </a:bodyPr>
        <a:lstStyle/>
        <a:p>
          <a:pPr marL="228600" lvl="1" indent="-228600" algn="l" defTabSz="1155700">
            <a:lnSpc>
              <a:spcPct val="100000"/>
            </a:lnSpc>
            <a:spcBef>
              <a:spcPct val="0"/>
            </a:spcBef>
            <a:spcAft>
              <a:spcPct val="15000"/>
            </a:spcAft>
            <a:buChar char="•"/>
          </a:pPr>
          <a:r>
            <a:rPr lang="en-US" sz="2600" i="1" kern="1200" baseline="0"/>
            <a:t>INTRODUCTION OF POSSIBLE FACTORS </a:t>
          </a:r>
          <a:endParaRPr lang="en-US" sz="2600" kern="1200"/>
        </a:p>
      </dsp:txBody>
      <dsp:txXfrm>
        <a:off x="0" y="2018474"/>
        <a:ext cx="6506304" cy="1515150"/>
      </dsp:txXfrm>
    </dsp:sp>
    <dsp:sp modelId="{826557D8-F55C-4590-A57E-7EDC2AF4C8CB}">
      <dsp:nvSpPr>
        <dsp:cNvPr id="0" name=""/>
        <dsp:cNvSpPr/>
      </dsp:nvSpPr>
      <dsp:spPr>
        <a:xfrm>
          <a:off x="325315" y="1634714"/>
          <a:ext cx="4554412" cy="76752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1155700">
            <a:lnSpc>
              <a:spcPct val="90000"/>
            </a:lnSpc>
            <a:spcBef>
              <a:spcPct val="0"/>
            </a:spcBef>
            <a:spcAft>
              <a:spcPct val="35000"/>
            </a:spcAft>
            <a:buNone/>
          </a:pPr>
          <a:r>
            <a:rPr lang="en-US" sz="2600" kern="1200" baseline="0"/>
            <a:t>HOLIDAYS AND IOWA COLLEGES</a:t>
          </a:r>
          <a:endParaRPr lang="en-US" sz="2600" kern="1200"/>
        </a:p>
      </dsp:txBody>
      <dsp:txXfrm>
        <a:off x="362782" y="1672181"/>
        <a:ext cx="4479478" cy="692586"/>
      </dsp:txXfrm>
    </dsp:sp>
    <dsp:sp modelId="{3D7C6135-5880-42F0-99B7-D88237DBD1F2}">
      <dsp:nvSpPr>
        <dsp:cNvPr id="0" name=""/>
        <dsp:cNvSpPr/>
      </dsp:nvSpPr>
      <dsp:spPr>
        <a:xfrm>
          <a:off x="0" y="4057785"/>
          <a:ext cx="6506304" cy="15151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541528" rIns="504961" bIns="184912" numCol="1" spcCol="1270" anchor="t" anchorCtr="0">
          <a:noAutofit/>
        </a:bodyPr>
        <a:lstStyle/>
        <a:p>
          <a:pPr marL="228600" lvl="1" indent="-228600" algn="l" defTabSz="1155700">
            <a:lnSpc>
              <a:spcPct val="100000"/>
            </a:lnSpc>
            <a:spcBef>
              <a:spcPct val="0"/>
            </a:spcBef>
            <a:spcAft>
              <a:spcPct val="15000"/>
            </a:spcAft>
            <a:buChar char="•"/>
          </a:pPr>
          <a:r>
            <a:rPr lang="en-US" sz="2600" i="1" kern="1200" baseline="0"/>
            <a:t>ANALYTICAL METHODS AND CUSTOM FACTORS</a:t>
          </a:r>
          <a:endParaRPr lang="en-US" sz="2600" kern="1200"/>
        </a:p>
      </dsp:txBody>
      <dsp:txXfrm>
        <a:off x="0" y="4057785"/>
        <a:ext cx="6506304" cy="1515150"/>
      </dsp:txXfrm>
    </dsp:sp>
    <dsp:sp modelId="{A1F8FCA4-04E2-4D11-B1AE-1D67917E6B4F}">
      <dsp:nvSpPr>
        <dsp:cNvPr id="0" name=""/>
        <dsp:cNvSpPr/>
      </dsp:nvSpPr>
      <dsp:spPr>
        <a:xfrm>
          <a:off x="325315" y="3674025"/>
          <a:ext cx="4554412" cy="76752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1155700">
            <a:lnSpc>
              <a:spcPct val="90000"/>
            </a:lnSpc>
            <a:spcBef>
              <a:spcPct val="0"/>
            </a:spcBef>
            <a:spcAft>
              <a:spcPct val="35000"/>
            </a:spcAft>
            <a:buNone/>
          </a:pPr>
          <a:r>
            <a:rPr lang="en-US" sz="2600" kern="1200" baseline="0"/>
            <a:t>FEATURE ENGINEERING</a:t>
          </a:r>
          <a:endParaRPr lang="en-US" sz="2600" kern="1200"/>
        </a:p>
      </dsp:txBody>
      <dsp:txXfrm>
        <a:off x="362782" y="3711492"/>
        <a:ext cx="4479478" cy="69258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457200" algn="just" rtl="0">
              <a:spcBef>
                <a:spcPts val="0"/>
              </a:spcBef>
              <a:spcAft>
                <a:spcPts val="0"/>
              </a:spcAft>
            </a:pPr>
            <a:r>
              <a:rPr lang="en-US"/>
              <a:t>BELLA – </a:t>
            </a:r>
            <a:br>
              <a:rPr lang="en-US"/>
            </a:br>
            <a:br>
              <a:rPr lang="en-US"/>
            </a:br>
            <a:r>
              <a:rPr lang="en-US" sz="1800" b="0" i="0" u="none" strike="noStrike">
                <a:solidFill>
                  <a:srgbClr val="000000"/>
                </a:solidFill>
                <a:effectLst/>
                <a:latin typeface="Times New Roman" panose="02020603050405020304" pitchFamily="18" charset="0"/>
              </a:rPr>
              <a:t>Drinking Excess Alcohol is Dangerous (DEAD)  is interested in the driving factors behind small and large alcohol purchases in Iowa. We propose a machine learning model fitting a multiple linear regression model to a random sample of past sales data. The model will fit sales data and predict the quantity of alcohol sold. The features of the final model will represent the most influential factors driving alcohol purchasing behavior. </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3733D7A2-C585-48BF-BF8C-C21FDC051F77}" type="slidenum">
              <a:rPr lang="en-US" smtClean="0"/>
              <a:t>2</a:t>
            </a:fld>
            <a:endParaRPr lang="en-US"/>
          </a:p>
        </p:txBody>
      </p:sp>
    </p:spTree>
    <p:extLst>
      <p:ext uri="{BB962C8B-B14F-4D97-AF65-F5344CB8AC3E}">
        <p14:creationId xmlns:p14="http://schemas.microsoft.com/office/powerpoint/2010/main" val="1743473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r>
              <a:rPr lang="en-US" dirty="0">
                <a:cs typeface="Calibri"/>
              </a:rPr>
              <a:t>API:</a:t>
            </a:r>
          </a:p>
          <a:p>
            <a:r>
              <a:rPr lang="en-US" dirty="0">
                <a:cs typeface="Calibri"/>
              </a:rPr>
              <a:t> - Random sample of 100k store purchases of alcohol from 2022-2023</a:t>
            </a:r>
          </a:p>
          <a:p>
            <a:r>
              <a:rPr lang="en-US" dirty="0">
                <a:cs typeface="Calibri"/>
              </a:rPr>
              <a:t>Holiday &amp; Colleges:</a:t>
            </a:r>
          </a:p>
          <a:p>
            <a:r>
              <a:rPr lang="en-US" dirty="0">
                <a:cs typeface="Calibri"/>
              </a:rPr>
              <a:t> -</a:t>
            </a:r>
            <a:r>
              <a:rPr lang="en-US" dirty="0"/>
              <a:t> Collected past days of government-observed holidays as well as colleges in each city along with student enrollment </a:t>
            </a:r>
            <a:endParaRPr lang="en-US" dirty="0">
              <a:cs typeface="Calibri"/>
            </a:endParaRPr>
          </a:p>
          <a:p>
            <a:r>
              <a:rPr lang="en-US" dirty="0">
                <a:cs typeface="Calibri"/>
              </a:rPr>
              <a:t>Engineered Features:</a:t>
            </a:r>
          </a:p>
          <a:p>
            <a:r>
              <a:rPr lang="en-US" dirty="0"/>
              <a:t> - Categorization of general liquor types (e.g. </a:t>
            </a:r>
            <a:r>
              <a:rPr lang="en-US" dirty="0" err="1"/>
              <a:t>Vodaka</a:t>
            </a:r>
            <a:r>
              <a:rPr lang="en-US" dirty="0"/>
              <a:t>, Brandy, Rum)</a:t>
            </a:r>
            <a:endParaRPr lang="en-US" dirty="0">
              <a:cs typeface="Calibri"/>
            </a:endParaRPr>
          </a:p>
          <a:p>
            <a:r>
              <a:rPr lang="en-US" dirty="0">
                <a:cs typeface="Calibri"/>
              </a:rPr>
              <a:t> - Whether the store purchase was within 2 weeks prior to government-observed holidays</a:t>
            </a:r>
            <a:endParaRPr lang="en-US">
              <a:cs typeface="Calibri"/>
            </a:endParaRPr>
          </a:p>
          <a:p>
            <a:r>
              <a:rPr lang="en-US" dirty="0">
                <a:cs typeface="Calibri"/>
              </a:rPr>
              <a:t> - Count of colleges in city where store is located</a:t>
            </a:r>
            <a:endParaRPr lang="en-US" dirty="0"/>
          </a:p>
          <a:p>
            <a:r>
              <a:rPr lang="en-US" dirty="0">
                <a:cs typeface="Calibri"/>
              </a:rPr>
              <a:t> - Categorization of size of student population in city: Small, Med, Large</a:t>
            </a:r>
          </a:p>
          <a:p>
            <a:r>
              <a:rPr lang="en-US"/>
              <a:t> </a:t>
            </a:r>
            <a:endParaRPr lang="en-US">
              <a:cs typeface="Calibri"/>
            </a:endParaRPr>
          </a:p>
        </p:txBody>
      </p:sp>
      <p:sp>
        <p:nvSpPr>
          <p:cNvPr id="4" name="Slide Number Placeholder 3"/>
          <p:cNvSpPr>
            <a:spLocks noGrp="1"/>
          </p:cNvSpPr>
          <p:nvPr>
            <p:ph type="sldNum" sz="quarter" idx="5"/>
          </p:nvPr>
        </p:nvSpPr>
        <p:spPr/>
        <p:txBody>
          <a:bodyPr/>
          <a:lstStyle/>
          <a:p>
            <a:fld id="{3733D7A2-C585-48BF-BF8C-C21FDC051F77}" type="slidenum">
              <a:rPr lang="en-US" smtClean="0"/>
              <a:t>3</a:t>
            </a:fld>
            <a:endParaRPr lang="en-US"/>
          </a:p>
        </p:txBody>
      </p:sp>
    </p:spTree>
    <p:extLst>
      <p:ext uri="{BB962C8B-B14F-4D97-AF65-F5344CB8AC3E}">
        <p14:creationId xmlns:p14="http://schemas.microsoft.com/office/powerpoint/2010/main" val="3888228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BELLA </a:t>
            </a:r>
          </a:p>
        </p:txBody>
      </p:sp>
      <p:sp>
        <p:nvSpPr>
          <p:cNvPr id="4" name="Slide Number Placeholder 3"/>
          <p:cNvSpPr>
            <a:spLocks noGrp="1"/>
          </p:cNvSpPr>
          <p:nvPr>
            <p:ph type="sldNum" sz="quarter" idx="5"/>
          </p:nvPr>
        </p:nvSpPr>
        <p:spPr/>
        <p:txBody>
          <a:bodyPr/>
          <a:lstStyle/>
          <a:p>
            <a:fld id="{3733D7A2-C585-48BF-BF8C-C21FDC051F77}" type="slidenum">
              <a:rPr lang="en-US" smtClean="0"/>
              <a:t>4</a:t>
            </a:fld>
            <a:endParaRPr lang="en-US"/>
          </a:p>
        </p:txBody>
      </p:sp>
    </p:spTree>
    <p:extLst>
      <p:ext uri="{BB962C8B-B14F-4D97-AF65-F5344CB8AC3E}">
        <p14:creationId xmlns:p14="http://schemas.microsoft.com/office/powerpoint/2010/main" val="37064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r>
              <a:rPr lang="en-US" dirty="0">
                <a:cs typeface="Calibri"/>
              </a:rPr>
              <a:t>Graph:</a:t>
            </a:r>
          </a:p>
          <a:p>
            <a:r>
              <a:rPr lang="en-US" dirty="0">
                <a:cs typeface="Calibri"/>
              </a:rPr>
              <a:t> - Size of rectangles indicates the power of the factor – how much this factor influences the amount of liters bought by the store (ignoring whether they caused an increase or decrease)</a:t>
            </a:r>
          </a:p>
          <a:p>
            <a:r>
              <a:rPr lang="en-US" dirty="0">
                <a:cs typeface="Calibri"/>
              </a:rPr>
              <a:t>Interpretations:</a:t>
            </a:r>
          </a:p>
          <a:p>
            <a:r>
              <a:rPr lang="en-US" dirty="0">
                <a:cs typeface="Calibri"/>
              </a:rPr>
              <a:t> - When buying liquor, stores tend to buy larger quantities of vodka and rum and lower quantities of brandy -</a:t>
            </a:r>
          </a:p>
          <a:p>
            <a:r>
              <a:rPr lang="en-US" dirty="0">
                <a:cs typeface="Calibri"/>
              </a:rPr>
              <a:t> - Stores tend to buy more alcohol around holidays</a:t>
            </a:r>
          </a:p>
          <a:p>
            <a:r>
              <a:rPr lang="en-US" dirty="0">
                <a:cs typeface="Calibri"/>
              </a:rPr>
              <a:t> - Stores tend to buy less expensive alcohol --&gt; stores sell more cheap than expensive alcohol</a:t>
            </a:r>
          </a:p>
        </p:txBody>
      </p:sp>
      <p:sp>
        <p:nvSpPr>
          <p:cNvPr id="4" name="Slide Number Placeholder 3"/>
          <p:cNvSpPr>
            <a:spLocks noGrp="1"/>
          </p:cNvSpPr>
          <p:nvPr>
            <p:ph type="sldNum" sz="quarter" idx="5"/>
          </p:nvPr>
        </p:nvSpPr>
        <p:spPr/>
        <p:txBody>
          <a:bodyPr/>
          <a:lstStyle/>
          <a:p>
            <a:fld id="{3733D7A2-C585-48BF-BF8C-C21FDC051F77}" type="slidenum">
              <a:rPr lang="en-US" smtClean="0"/>
              <a:t>5</a:t>
            </a:fld>
            <a:endParaRPr lang="en-US"/>
          </a:p>
        </p:txBody>
      </p:sp>
    </p:spTree>
    <p:extLst>
      <p:ext uri="{BB962C8B-B14F-4D97-AF65-F5344CB8AC3E}">
        <p14:creationId xmlns:p14="http://schemas.microsoft.com/office/powerpoint/2010/main" val="306625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BELLA</a:t>
            </a:r>
          </a:p>
        </p:txBody>
      </p:sp>
      <p:sp>
        <p:nvSpPr>
          <p:cNvPr id="4" name="Slide Number Placeholder 3"/>
          <p:cNvSpPr>
            <a:spLocks noGrp="1"/>
          </p:cNvSpPr>
          <p:nvPr>
            <p:ph type="sldNum" sz="quarter" idx="5"/>
          </p:nvPr>
        </p:nvSpPr>
        <p:spPr/>
        <p:txBody>
          <a:bodyPr/>
          <a:lstStyle/>
          <a:p>
            <a:fld id="{3733D7A2-C585-48BF-BF8C-C21FDC051F77}" type="slidenum">
              <a:rPr lang="en-US" smtClean="0"/>
              <a:t>6</a:t>
            </a:fld>
            <a:endParaRPr lang="en-US"/>
          </a:p>
        </p:txBody>
      </p:sp>
    </p:spTree>
    <p:extLst>
      <p:ext uri="{BB962C8B-B14F-4D97-AF65-F5344CB8AC3E}">
        <p14:creationId xmlns:p14="http://schemas.microsoft.com/office/powerpoint/2010/main" val="1693076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10/19/2023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C80CA-06EA-4D97-A1EC-F2A229B592C4}"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A60CC4-6CA2-4A99-B83B-711E420D000E}"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B41ED8-AC2E-4560-8CC9-E6292DDF25B6}"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10/19/2023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A4E9B6-2EC2-45E6-A437-DCC674AAC4AF}" type="datetime1">
              <a:rPr lang="en-US" smtClean="0"/>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2D4FF3-940D-4DDE-86D8-82D5A8663636}" type="datetime1">
              <a:rPr lang="en-US" smtClean="0"/>
              <a:t>10/19/2023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955261-7117-41BB-BB79-8C1909625493}" type="datetime1">
              <a:rPr lang="en-US" smtClean="0"/>
              <a:t>10/19/2023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10/19/2023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10/19/2023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10/19/2023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real-psychiatry.blogspot.com/2018/02/the-problem-of-drinking-spous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9983"/>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61"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915128" y="1788454"/>
            <a:ext cx="8361229" cy="2098226"/>
          </a:xfrm>
        </p:spPr>
        <p:txBody>
          <a:bodyPr>
            <a:normAutofit/>
          </a:bodyPr>
          <a:lstStyle/>
          <a:p>
            <a:r>
              <a:rPr lang="en-US" sz="6000">
                <a:solidFill>
                  <a:schemeClr val="bg2"/>
                </a:solidFill>
              </a:rPr>
              <a:t>Unveiling Insights</a:t>
            </a:r>
            <a:br>
              <a:rPr lang="en-US" sz="4400">
                <a:solidFill>
                  <a:schemeClr val="bg2"/>
                </a:solidFill>
              </a:rPr>
            </a:br>
            <a:r>
              <a:rPr lang="en-US" sz="3200">
                <a:solidFill>
                  <a:schemeClr val="bg2"/>
                </a:solidFill>
              </a:rPr>
              <a:t>Analyzing Factors Influencing Alcohol Purchases in Iowa for DEAD</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2679906" y="3956279"/>
            <a:ext cx="6831673" cy="1086237"/>
          </a:xfrm>
        </p:spPr>
        <p:txBody>
          <a:bodyPr>
            <a:normAutofit/>
          </a:bodyPr>
          <a:lstStyle/>
          <a:p>
            <a:pPr>
              <a:spcAft>
                <a:spcPts val="600"/>
              </a:spcAft>
            </a:pPr>
            <a:r>
              <a:rPr lang="en-US" sz="2000">
                <a:solidFill>
                  <a:schemeClr val="bg2"/>
                </a:solidFill>
              </a:rPr>
              <a:t>Martin Hsu, Andrew Kerr, Erik Luu, Matteo Shafer, and Isabella McCarty</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a:t>INTRODUCTION</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842514488"/>
              </p:ext>
            </p:extLst>
          </p:nvPr>
        </p:nvGraphicFramePr>
        <p:xfrm>
          <a:off x="1371600" y="1940206"/>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E3421-9BAD-4EC4-98E7-5C4C84D161B0}"/>
              </a:ext>
            </a:extLst>
          </p:cNvPr>
          <p:cNvSpPr>
            <a:spLocks noGrp="1"/>
          </p:cNvSpPr>
          <p:nvPr>
            <p:ph type="title"/>
          </p:nvPr>
        </p:nvSpPr>
        <p:spPr>
          <a:xfrm>
            <a:off x="381966" y="639704"/>
            <a:ext cx="3912242" cy="5577840"/>
          </a:xfrm>
        </p:spPr>
        <p:txBody>
          <a:bodyPr anchor="ctr">
            <a:normAutofit/>
          </a:bodyPr>
          <a:lstStyle/>
          <a:p>
            <a:pPr algn="ctr"/>
            <a:r>
              <a:rPr lang="en-US" sz="4800"/>
              <a:t>PROJECT SCOPE</a:t>
            </a:r>
            <a:br>
              <a:rPr lang="en-US"/>
            </a:br>
            <a:r>
              <a:rPr lang="en-US" sz="3200"/>
              <a:t>  -DATA COLLECTION-</a:t>
            </a:r>
          </a:p>
        </p:txBody>
      </p:sp>
      <p:graphicFrame>
        <p:nvGraphicFramePr>
          <p:cNvPr id="5" name="Content Placeholder 2">
            <a:extLst>
              <a:ext uri="{FF2B5EF4-FFF2-40B4-BE49-F238E27FC236}">
                <a16:creationId xmlns:a16="http://schemas.microsoft.com/office/drawing/2014/main" id="{F10F83B7-BB58-535C-1CCA-87A64486EDAE}"/>
              </a:ext>
            </a:extLst>
          </p:cNvPr>
          <p:cNvGraphicFramePr>
            <a:graphicFrameLocks noGrp="1"/>
          </p:cNvGraphicFramePr>
          <p:nvPr>
            <p:ph idx="1"/>
            <p:extLst>
              <p:ext uri="{D42A27DB-BD31-4B8C-83A1-F6EECF244321}">
                <p14:modId xmlns:p14="http://schemas.microsoft.com/office/powerpoint/2010/main" val="2851818742"/>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385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76506-8CD0-0D76-7547-E412A073310E}"/>
              </a:ext>
            </a:extLst>
          </p:cNvPr>
          <p:cNvSpPr>
            <a:spLocks noGrp="1"/>
          </p:cNvSpPr>
          <p:nvPr>
            <p:ph type="title"/>
          </p:nvPr>
        </p:nvSpPr>
        <p:spPr>
          <a:xfrm>
            <a:off x="8471424" y="1110882"/>
            <a:ext cx="3053039" cy="1060817"/>
          </a:xfrm>
        </p:spPr>
        <p:txBody>
          <a:bodyPr anchor="b">
            <a:normAutofit/>
          </a:bodyPr>
          <a:lstStyle/>
          <a:p>
            <a:r>
              <a:rPr lang="en-US" sz="2800"/>
              <a:t>PROJECT SCOPE</a:t>
            </a:r>
            <a:br>
              <a:rPr lang="en-US" sz="2800"/>
            </a:br>
            <a:r>
              <a:rPr lang="en-US" sz="2800"/>
              <a:t>-MODEL FITTING- </a:t>
            </a:r>
          </a:p>
        </p:txBody>
      </p:sp>
      <p:sp>
        <p:nvSpPr>
          <p:cNvPr id="3" name="Content Placeholder 2">
            <a:extLst>
              <a:ext uri="{FF2B5EF4-FFF2-40B4-BE49-F238E27FC236}">
                <a16:creationId xmlns:a16="http://schemas.microsoft.com/office/drawing/2014/main" id="{96B31784-F4AF-13F1-F56F-97A0DF461E20}"/>
              </a:ext>
            </a:extLst>
          </p:cNvPr>
          <p:cNvSpPr>
            <a:spLocks noGrp="1"/>
          </p:cNvSpPr>
          <p:nvPr>
            <p:ph idx="1"/>
          </p:nvPr>
        </p:nvSpPr>
        <p:spPr>
          <a:xfrm>
            <a:off x="8471423" y="2286000"/>
            <a:ext cx="3053039" cy="3931920"/>
          </a:xfrm>
        </p:spPr>
        <p:txBody>
          <a:bodyPr>
            <a:normAutofit/>
          </a:bodyPr>
          <a:lstStyle/>
          <a:p>
            <a:r>
              <a:rPr lang="en-US" sz="1600"/>
              <a:t>MODEL CHOICE: </a:t>
            </a:r>
            <a:br>
              <a:rPr lang="en-US" sz="1600"/>
            </a:br>
            <a:r>
              <a:rPr lang="en-US" sz="1600"/>
              <a:t>LINEAR REGRESSION MODEL WITH PENALIZATION TERM</a:t>
            </a:r>
            <a:br>
              <a:rPr lang="en-US" sz="1600"/>
            </a:br>
            <a:endParaRPr lang="en-US" sz="1600"/>
          </a:p>
          <a:p>
            <a:r>
              <a:rPr lang="en-US" sz="1600"/>
              <a:t>VARIOUS COMBINATIONS OF FEATURES TESTED IN THIS MODEL</a:t>
            </a:r>
            <a:br>
              <a:rPr lang="en-US" sz="1600"/>
            </a:br>
            <a:endParaRPr lang="en-US" sz="1600"/>
          </a:p>
          <a:p>
            <a:r>
              <a:rPr lang="en-US" sz="1600"/>
              <a:t>VALIDATION METRIC TO MAKE INTER-MODEL COMPARISONS</a:t>
            </a:r>
          </a:p>
          <a:p>
            <a:endParaRPr lang="en-US" sz="1600"/>
          </a:p>
        </p:txBody>
      </p:sp>
      <p:sp>
        <p:nvSpPr>
          <p:cNvPr id="10"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aphicFrame>
        <p:nvGraphicFramePr>
          <p:cNvPr id="4" name="Table 3">
            <a:extLst>
              <a:ext uri="{FF2B5EF4-FFF2-40B4-BE49-F238E27FC236}">
                <a16:creationId xmlns:a16="http://schemas.microsoft.com/office/drawing/2014/main" id="{D71158E9-A305-45B6-89A2-8A41D1EE3715}"/>
              </a:ext>
            </a:extLst>
          </p:cNvPr>
          <p:cNvGraphicFramePr>
            <a:graphicFrameLocks noGrp="1"/>
          </p:cNvGraphicFramePr>
          <p:nvPr>
            <p:extLst>
              <p:ext uri="{D42A27DB-BD31-4B8C-83A1-F6EECF244321}">
                <p14:modId xmlns:p14="http://schemas.microsoft.com/office/powerpoint/2010/main" val="281340359"/>
              </p:ext>
            </p:extLst>
          </p:nvPr>
        </p:nvGraphicFramePr>
        <p:xfrm>
          <a:off x="634275" y="904058"/>
          <a:ext cx="6900380" cy="5049888"/>
        </p:xfrm>
        <a:graphic>
          <a:graphicData uri="http://schemas.openxmlformats.org/drawingml/2006/table">
            <a:tbl>
              <a:tblPr firstRow="1" bandRow="1">
                <a:tableStyleId>{6E25E649-3F16-4E02-A733-19D2CDBF48F0}</a:tableStyleId>
              </a:tblPr>
              <a:tblGrid>
                <a:gridCol w="2030508">
                  <a:extLst>
                    <a:ext uri="{9D8B030D-6E8A-4147-A177-3AD203B41FA5}">
                      <a16:colId xmlns:a16="http://schemas.microsoft.com/office/drawing/2014/main" val="3760438822"/>
                    </a:ext>
                  </a:extLst>
                </a:gridCol>
                <a:gridCol w="4869872">
                  <a:extLst>
                    <a:ext uri="{9D8B030D-6E8A-4147-A177-3AD203B41FA5}">
                      <a16:colId xmlns:a16="http://schemas.microsoft.com/office/drawing/2014/main" val="2270437879"/>
                    </a:ext>
                  </a:extLst>
                </a:gridCol>
              </a:tblGrid>
              <a:tr h="841648">
                <a:tc>
                  <a:txBody>
                    <a:bodyPr/>
                    <a:lstStyle/>
                    <a:p>
                      <a:pPr algn="ctr"/>
                      <a:endParaRPr lang="en-US" sz="1500" b="1">
                        <a:solidFill>
                          <a:schemeClr val="tx1"/>
                        </a:solidFill>
                      </a:endParaRPr>
                    </a:p>
                    <a:p>
                      <a:pPr algn="ctr"/>
                      <a:r>
                        <a:rPr lang="en-US" sz="1500" b="1">
                          <a:solidFill>
                            <a:schemeClr val="tx1"/>
                          </a:solidFill>
                        </a:rPr>
                        <a:t>MODEL RANKING</a:t>
                      </a:r>
                    </a:p>
                    <a:p>
                      <a:pPr algn="ctr"/>
                      <a:endParaRPr lang="en-US" sz="1500">
                        <a:solidFill>
                          <a:schemeClr val="tx1"/>
                        </a:solidFill>
                      </a:endParaRPr>
                    </a:p>
                  </a:txBody>
                  <a:tcPr marL="122420" marR="122420" marT="61210" marB="6121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US" sz="1500">
                        <a:solidFill>
                          <a:schemeClr val="tx1"/>
                        </a:solidFill>
                      </a:endParaRPr>
                    </a:p>
                    <a:p>
                      <a:pPr algn="ctr"/>
                      <a:r>
                        <a:rPr lang="en-US" sz="1500">
                          <a:solidFill>
                            <a:schemeClr val="tx1"/>
                          </a:solidFill>
                        </a:rPr>
                        <a:t>FEATURES IN MODEL</a:t>
                      </a:r>
                    </a:p>
                  </a:txBody>
                  <a:tcPr marL="122420" marR="122420" marT="61210" marB="61210">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4063521535"/>
                  </a:ext>
                </a:extLst>
              </a:tr>
              <a:tr h="614044">
                <a:tc>
                  <a:txBody>
                    <a:bodyPr/>
                    <a:lstStyle/>
                    <a:p>
                      <a:pPr algn="ctr"/>
                      <a:r>
                        <a:rPr lang="en-US" sz="1500">
                          <a:solidFill>
                            <a:schemeClr val="tx1"/>
                          </a:solidFill>
                        </a:rPr>
                        <a:t>1</a:t>
                      </a:r>
                    </a:p>
                  </a:txBody>
                  <a:tcPr marL="122420" marR="122420" marT="61210" marB="61210">
                    <a:lnR w="12700" cap="flat" cmpd="sng" algn="ctr">
                      <a:solidFill>
                        <a:schemeClr val="tx1"/>
                      </a:solidFill>
                      <a:prstDash val="solid"/>
                      <a:round/>
                      <a:headEnd type="none" w="med" len="med"/>
                      <a:tailEnd type="none" w="med" len="med"/>
                    </a:lnR>
                    <a:noFill/>
                  </a:tcPr>
                </a:tc>
                <a:tc>
                  <a:txBody>
                    <a:bodyPr/>
                    <a:lstStyle/>
                    <a:p>
                      <a:pPr algn="ctr"/>
                      <a:r>
                        <a:rPr lang="en-US" sz="1500">
                          <a:solidFill>
                            <a:schemeClr val="tx1"/>
                          </a:solidFill>
                        </a:rPr>
                        <a:t>LIQUOR CATEGORY, HOLIDAY, COST PER LITER, COLLEGE COUNT</a:t>
                      </a:r>
                    </a:p>
                  </a:txBody>
                  <a:tcPr marL="122420" marR="122420" marT="61210" marB="61210">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253785477"/>
                  </a:ext>
                </a:extLst>
              </a:tr>
              <a:tr h="614044">
                <a:tc>
                  <a:txBody>
                    <a:bodyPr/>
                    <a:lstStyle/>
                    <a:p>
                      <a:pPr algn="ctr"/>
                      <a:r>
                        <a:rPr lang="en-US" sz="1500">
                          <a:solidFill>
                            <a:schemeClr val="tx1"/>
                          </a:solidFill>
                        </a:rPr>
                        <a:t>2</a:t>
                      </a:r>
                    </a:p>
                  </a:txBody>
                  <a:tcPr marL="122420" marR="122420" marT="61210" marB="61210">
                    <a:lnR w="12700" cap="flat" cmpd="sng" algn="ctr">
                      <a:solidFill>
                        <a:schemeClr val="tx1"/>
                      </a:solidFill>
                      <a:prstDash val="solid"/>
                      <a:round/>
                      <a:headEnd type="none" w="med" len="med"/>
                      <a:tailEnd type="none" w="med" len="med"/>
                    </a:lnR>
                    <a:noFill/>
                  </a:tcPr>
                </a:tc>
                <a:tc>
                  <a:txBody>
                    <a:bodyPr/>
                    <a:lstStyle/>
                    <a:p>
                      <a:pPr algn="ctr"/>
                      <a:r>
                        <a:rPr lang="en-US" sz="1500">
                          <a:solidFill>
                            <a:schemeClr val="tx1"/>
                          </a:solidFill>
                        </a:rPr>
                        <a:t>LIQUOR CATEGORY, HOLIDAY, COST PER LITER, STUDENT POPULATION</a:t>
                      </a:r>
                    </a:p>
                  </a:txBody>
                  <a:tcPr marL="122420" marR="122420" marT="61210" marB="61210">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3968317"/>
                  </a:ext>
                </a:extLst>
              </a:tr>
              <a:tr h="841648">
                <a:tc>
                  <a:txBody>
                    <a:bodyPr/>
                    <a:lstStyle/>
                    <a:p>
                      <a:pPr algn="ctr"/>
                      <a:r>
                        <a:rPr lang="en-US" sz="1500">
                          <a:solidFill>
                            <a:schemeClr val="tx1"/>
                          </a:solidFill>
                        </a:rPr>
                        <a:t>3</a:t>
                      </a:r>
                    </a:p>
                  </a:txBody>
                  <a:tcPr marL="122420" marR="122420" marT="61210" marB="61210">
                    <a:lnR w="12700" cap="flat" cmpd="sng" algn="ctr">
                      <a:solidFill>
                        <a:schemeClr val="tx1"/>
                      </a:solidFill>
                      <a:prstDash val="solid"/>
                      <a:round/>
                      <a:headEnd type="none" w="med" len="med"/>
                      <a:tailEnd type="none" w="med" len="med"/>
                    </a:lnR>
                    <a:noFill/>
                  </a:tcPr>
                </a:tc>
                <a:tc>
                  <a:txBody>
                    <a:bodyPr/>
                    <a:lstStyle/>
                    <a:p>
                      <a:pPr algn="ctr"/>
                      <a:r>
                        <a:rPr lang="en-US" sz="1500">
                          <a:solidFill>
                            <a:schemeClr val="tx1"/>
                          </a:solidFill>
                        </a:rPr>
                        <a:t>LIQUOR CATEGORY, HOLIDAY, COST PER LITER, STUDENT POPULATION, </a:t>
                      </a:r>
                      <a:br>
                        <a:rPr lang="en-US" sz="1500">
                          <a:solidFill>
                            <a:schemeClr val="tx1"/>
                          </a:solidFill>
                        </a:rPr>
                      </a:br>
                      <a:r>
                        <a:rPr lang="en-US" sz="1500">
                          <a:solidFill>
                            <a:schemeClr val="tx1"/>
                          </a:solidFill>
                        </a:rPr>
                        <a:t>DAY OF THE WEEK</a:t>
                      </a:r>
                    </a:p>
                  </a:txBody>
                  <a:tcPr marL="122420" marR="122420" marT="61210" marB="61210">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582474645"/>
                  </a:ext>
                </a:extLst>
              </a:tr>
              <a:tr h="1069252">
                <a:tc>
                  <a:txBody>
                    <a:bodyPr/>
                    <a:lstStyle/>
                    <a:p>
                      <a:pPr algn="ctr"/>
                      <a:r>
                        <a:rPr lang="en-US" sz="1500">
                          <a:solidFill>
                            <a:schemeClr val="tx1"/>
                          </a:solidFill>
                        </a:rPr>
                        <a:t>4</a:t>
                      </a:r>
                    </a:p>
                  </a:txBody>
                  <a:tcPr marL="122420" marR="122420" marT="61210" marB="61210">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1"/>
                          </a:solidFill>
                        </a:rPr>
                        <a:t>LIQUOR CATEGORY, HOLIDAY, COLLEGE COUNT, DAY OF THE WEEK, MONTH, COUNTY, SIZE OF STUDENT POPULATION</a:t>
                      </a:r>
                    </a:p>
                    <a:p>
                      <a:pPr algn="ctr"/>
                      <a:endParaRPr lang="en-US" sz="1500">
                        <a:solidFill>
                          <a:schemeClr val="tx1"/>
                        </a:solidFill>
                      </a:endParaRPr>
                    </a:p>
                  </a:txBody>
                  <a:tcPr marL="122420" marR="122420" marT="61210" marB="61210">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785261357"/>
                  </a:ext>
                </a:extLst>
              </a:tr>
              <a:tr h="1069252">
                <a:tc>
                  <a:txBody>
                    <a:bodyPr/>
                    <a:lstStyle/>
                    <a:p>
                      <a:pPr algn="ctr"/>
                      <a:r>
                        <a:rPr lang="en-US" sz="1500">
                          <a:solidFill>
                            <a:schemeClr val="tx1"/>
                          </a:solidFill>
                        </a:rPr>
                        <a:t>5</a:t>
                      </a:r>
                    </a:p>
                  </a:txBody>
                  <a:tcPr marL="122420" marR="122420" marT="61210" marB="61210">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1"/>
                          </a:solidFill>
                        </a:rPr>
                        <a:t>LIQUOR CATEGORY, HOLIDAY, COLLEGE COUNT, DAY OF THE WEEK, MONTH, SIZE OF STUDENT POPULATION</a:t>
                      </a:r>
                    </a:p>
                    <a:p>
                      <a:pPr algn="ctr"/>
                      <a:endParaRPr lang="en-US" sz="1500">
                        <a:solidFill>
                          <a:schemeClr val="tx1"/>
                        </a:solidFill>
                      </a:endParaRPr>
                    </a:p>
                  </a:txBody>
                  <a:tcPr marL="122420" marR="122420" marT="61210" marB="61210">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noFill/>
                  </a:tcPr>
                </a:tc>
                <a:extLst>
                  <a:ext uri="{0D108BD9-81ED-4DB2-BD59-A6C34878D82A}">
                    <a16:rowId xmlns:a16="http://schemas.microsoft.com/office/drawing/2014/main" val="2829128188"/>
                  </a:ext>
                </a:extLst>
              </a:tr>
            </a:tbl>
          </a:graphicData>
        </a:graphic>
      </p:graphicFrame>
    </p:spTree>
    <p:extLst>
      <p:ext uri="{BB962C8B-B14F-4D97-AF65-F5344CB8AC3E}">
        <p14:creationId xmlns:p14="http://schemas.microsoft.com/office/powerpoint/2010/main" val="102644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5679-F7CF-C18B-EEAD-C6A23ECCF959}"/>
              </a:ext>
            </a:extLst>
          </p:cNvPr>
          <p:cNvSpPr>
            <a:spLocks noGrp="1"/>
          </p:cNvSpPr>
          <p:nvPr>
            <p:ph type="title"/>
          </p:nvPr>
        </p:nvSpPr>
        <p:spPr>
          <a:xfrm>
            <a:off x="6389914" y="685800"/>
            <a:ext cx="5127172" cy="830484"/>
          </a:xfrm>
        </p:spPr>
        <p:txBody>
          <a:bodyPr vert="horz" lIns="91440" tIns="45720" rIns="91440" bIns="45720" rtlCol="0">
            <a:normAutofit/>
          </a:bodyPr>
          <a:lstStyle/>
          <a:p>
            <a:r>
              <a:rPr lang="en-US" cap="all"/>
              <a:t>KEY FINDINGS</a:t>
            </a:r>
          </a:p>
        </p:txBody>
      </p:sp>
      <p:sp>
        <p:nvSpPr>
          <p:cNvPr id="27" name="Rectangle 26">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Content Placeholder 4" descr="A chart of different colored squares&#10;&#10;Description automatically generated">
            <a:extLst>
              <a:ext uri="{FF2B5EF4-FFF2-40B4-BE49-F238E27FC236}">
                <a16:creationId xmlns:a16="http://schemas.microsoft.com/office/drawing/2014/main" id="{D1634C01-EE12-E99A-34B5-E83436A19DFA}"/>
              </a:ext>
            </a:extLst>
          </p:cNvPr>
          <p:cNvPicPr>
            <a:picLocks noChangeAspect="1"/>
          </p:cNvPicPr>
          <p:nvPr/>
        </p:nvPicPr>
        <p:blipFill>
          <a:blip r:embed="rId3"/>
          <a:stretch>
            <a:fillRect/>
          </a:stretch>
        </p:blipFill>
        <p:spPr>
          <a:xfrm>
            <a:off x="1023562" y="654930"/>
            <a:ext cx="5071256" cy="5228099"/>
          </a:xfrm>
          <a:prstGeom prst="rect">
            <a:avLst/>
          </a:prstGeom>
        </p:spPr>
      </p:pic>
      <p:sp>
        <p:nvSpPr>
          <p:cNvPr id="22" name="Content Placeholder 21">
            <a:extLst>
              <a:ext uri="{FF2B5EF4-FFF2-40B4-BE49-F238E27FC236}">
                <a16:creationId xmlns:a16="http://schemas.microsoft.com/office/drawing/2014/main" id="{6F6EB83D-CEA1-9208-90CB-189F65590D62}"/>
              </a:ext>
            </a:extLst>
          </p:cNvPr>
          <p:cNvSpPr>
            <a:spLocks noGrp="1"/>
          </p:cNvSpPr>
          <p:nvPr>
            <p:ph idx="1"/>
          </p:nvPr>
        </p:nvSpPr>
        <p:spPr>
          <a:xfrm>
            <a:off x="6389914" y="1597309"/>
            <a:ext cx="5127172" cy="4351116"/>
          </a:xfrm>
        </p:spPr>
        <p:txBody>
          <a:bodyPr>
            <a:normAutofit/>
          </a:bodyPr>
          <a:lstStyle/>
          <a:p>
            <a:r>
              <a:rPr lang="en-US" sz="2400"/>
              <a:t>FEATURES THAT LEAD TO LARGER ALCOHOL PURCHASES </a:t>
            </a:r>
          </a:p>
          <a:p>
            <a:pPr lvl="1"/>
            <a:r>
              <a:rPr lang="en-US" sz="2400"/>
              <a:t>VODKA, RUM, HOLIDAY</a:t>
            </a:r>
          </a:p>
          <a:p>
            <a:r>
              <a:rPr lang="en-US" sz="2400"/>
              <a:t>FEATURES THAT LEAD TO SMALLER ALCOHOL PURCHASES</a:t>
            </a:r>
          </a:p>
          <a:p>
            <a:pPr lvl="1"/>
            <a:r>
              <a:rPr lang="en-US" sz="2400"/>
              <a:t>BRANDY, COST PER LITER</a:t>
            </a:r>
          </a:p>
          <a:p>
            <a:r>
              <a:rPr lang="en-US" sz="2400"/>
              <a:t>NOTABLE FEATURES</a:t>
            </a:r>
          </a:p>
          <a:p>
            <a:pPr lvl="1"/>
            <a:r>
              <a:rPr lang="en-US" sz="2400"/>
              <a:t>SCHNAPPS, COLLEGE COUNT</a:t>
            </a:r>
          </a:p>
        </p:txBody>
      </p:sp>
    </p:spTree>
    <p:extLst>
      <p:ext uri="{BB962C8B-B14F-4D97-AF65-F5344CB8AC3E}">
        <p14:creationId xmlns:p14="http://schemas.microsoft.com/office/powerpoint/2010/main" val="1721059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24" name="Rectangle 23">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75A07F-54C0-0180-9FCB-1FF9F0C09CB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556" r="5556"/>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8823F-FAD1-BFCB-F7E7-87D7E08ACAAA}"/>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a:solidFill>
                  <a:srgbClr val="FFFFFF"/>
                </a:solidFill>
              </a:rPr>
              <a:t>RECOMMENDATIONS</a:t>
            </a:r>
          </a:p>
        </p:txBody>
      </p:sp>
      <p:sp>
        <p:nvSpPr>
          <p:cNvPr id="3" name="Content Placeholder 2">
            <a:extLst>
              <a:ext uri="{FF2B5EF4-FFF2-40B4-BE49-F238E27FC236}">
                <a16:creationId xmlns:a16="http://schemas.microsoft.com/office/drawing/2014/main" id="{27D74FF7-7A0C-2D46-AB39-2B369228F8E1}"/>
              </a:ext>
            </a:extLst>
          </p:cNvPr>
          <p:cNvSpPr>
            <a:spLocks noGrp="1"/>
          </p:cNvSpPr>
          <p:nvPr>
            <p:ph idx="1"/>
          </p:nvPr>
        </p:nvSpPr>
        <p:spPr>
          <a:xfrm>
            <a:off x="6298010" y="5419246"/>
            <a:ext cx="5268177" cy="531866"/>
          </a:xfrm>
        </p:spPr>
        <p:txBody>
          <a:bodyPr vert="horz" lIns="91440" tIns="45720" rIns="91440" bIns="45720" rtlCol="0">
            <a:normAutofit/>
          </a:bodyPr>
          <a:lstStyle/>
          <a:p>
            <a:pPr marL="0" indent="0">
              <a:lnSpc>
                <a:spcPct val="102000"/>
              </a:lnSpc>
              <a:spcBef>
                <a:spcPts val="0"/>
              </a:spcBef>
              <a:spcAft>
                <a:spcPts val="600"/>
              </a:spcAft>
              <a:buNone/>
            </a:pPr>
            <a:r>
              <a:rPr lang="en-US" sz="1400">
                <a:solidFill>
                  <a:srgbClr val="FFFFFF"/>
                </a:solidFill>
              </a:rPr>
              <a:t>ACTIONABLE RECOMMENDATIONS TO PROMOTE SAFER ALCHOL CULTURE IN IOWA</a:t>
            </a:r>
          </a:p>
        </p:txBody>
      </p:sp>
      <p:sp>
        <p:nvSpPr>
          <p:cNvPr id="28" name="Freeform: Shape 27">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4" name="TextBox 3">
            <a:extLst>
              <a:ext uri="{FF2B5EF4-FFF2-40B4-BE49-F238E27FC236}">
                <a16:creationId xmlns:a16="http://schemas.microsoft.com/office/drawing/2014/main" id="{CCF3B277-1A43-D0D7-5EE2-DA33C0E02BCE}"/>
              </a:ext>
            </a:extLst>
          </p:cNvPr>
          <p:cNvSpPr txBox="1"/>
          <p:nvPr/>
        </p:nvSpPr>
        <p:spPr>
          <a:xfrm>
            <a:off x="9679774" y="6657945"/>
            <a:ext cx="251222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real-psychiatry.blogspot.com/2018/02/the-problem-of-drinking-spous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411690057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d9fd9521-615e-4da0-9e64-f7cecb865546" xsi:nil="true"/>
    <_activity xmlns="d9fd9521-615e-4da0-9e64-f7cecb86554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AD496D80E21B43A48737B0EDA3D9E2" ma:contentTypeVersion="9" ma:contentTypeDescription="Create a new document." ma:contentTypeScope="" ma:versionID="56df6f8e01f035c157732abbde9d08a6">
  <xsd:schema xmlns:xsd="http://www.w3.org/2001/XMLSchema" xmlns:xs="http://www.w3.org/2001/XMLSchema" xmlns:p="http://schemas.microsoft.com/office/2006/metadata/properties" xmlns:ns3="d9fd9521-615e-4da0-9e64-f7cecb865546" xmlns:ns4="f804f824-c7b1-49d6-bf58-3dc438302dca" targetNamespace="http://schemas.microsoft.com/office/2006/metadata/properties" ma:root="true" ma:fieldsID="a71ef618ebc6d7e6cff783b2f46a028e" ns3:_="" ns4:_="">
    <xsd:import namespace="d9fd9521-615e-4da0-9e64-f7cecb865546"/>
    <xsd:import namespace="f804f824-c7b1-49d6-bf58-3dc438302dc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fd9521-615e-4da0-9e64-f7cecb8655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4f824-c7b1-49d6-bf58-3dc438302d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d9fd9521-615e-4da0-9e64-f7cecb865546"/>
    <ds:schemaRef ds:uri="f804f824-c7b1-49d6-bf58-3dc438302dc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C95E6AFF-103B-423D-98EC-2175A38A757D}">
  <ds:schemaRefs>
    <ds:schemaRef ds:uri="d9fd9521-615e-4da0-9e64-f7cecb865546"/>
    <ds:schemaRef ds:uri="f804f824-c7b1-49d6-bf58-3dc438302d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Crop design</Template>
  <Application>Microsoft Office PowerPoint</Application>
  <PresentationFormat>Widescreen</PresentationFormat>
  <Slides>6</Slides>
  <Notes>5</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Crop</vt:lpstr>
      <vt:lpstr>Unveiling Insights Analyzing Factors Influencing Alcohol Purchases in Iowa for DEAD</vt:lpstr>
      <vt:lpstr>INTRODUCTION</vt:lpstr>
      <vt:lpstr>PROJECT SCOPE   -DATA COLLECTION-</vt:lpstr>
      <vt:lpstr>PROJECT SCOPE -MODEL FITTING- </vt:lpstr>
      <vt:lpstr>KEY FINDINGS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Unveiling Insights Analyzing Factors Influencing Alcohol Purchases in Iowa for DEAD</dc:title>
  <dc:creator>Isabella McCarty</dc:creator>
  <cp:revision>533</cp:revision>
  <dcterms:created xsi:type="dcterms:W3CDTF">2023-10-19T20:56:33Z</dcterms:created>
  <dcterms:modified xsi:type="dcterms:W3CDTF">2023-10-20T01:35:15Z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0x010100A2AD496D80E21B43A48737B0EDA3D9E2</vt:lpwstr>
  </property>
</Properties>
</file>